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6858000" cy="9906000" type="A4"/>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p:scale>
          <a:sx n="75" d="100"/>
          <a:sy n="75" d="100"/>
        </p:scale>
        <p:origin x="1842" y="2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C365E3D-235B-4CB4-B8FD-8A427904F113}" type="datetimeFigureOut">
              <a:rPr kumimoji="1" lang="ja-JP" altLang="en-US" smtClean="0"/>
              <a:t>2024/3/30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2B4B44-62BC-4427-B65C-423012663806}" type="slidenum">
              <a:rPr kumimoji="1" lang="ja-JP" altLang="en-US" smtClean="0"/>
              <a:t>‹#›</a:t>
            </a:fld>
            <a:endParaRPr kumimoji="1" lang="ja-JP" altLang="en-US"/>
          </a:p>
        </p:txBody>
      </p:sp>
    </p:spTree>
    <p:extLst>
      <p:ext uri="{BB962C8B-B14F-4D97-AF65-F5344CB8AC3E}">
        <p14:creationId xmlns:p14="http://schemas.microsoft.com/office/powerpoint/2010/main" val="2212715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471488" y="527405"/>
            <a:ext cx="5915025" cy="1914702"/>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2637014"/>
            <a:ext cx="5915025" cy="6285266"/>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C365E3D-235B-4CB4-B8FD-8A427904F113}" type="datetimeFigureOut">
              <a:rPr kumimoji="1" lang="ja-JP" altLang="en-US" smtClean="0"/>
              <a:t>2024/3/30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2B4B44-62BC-4427-B65C-423012663806}" type="slidenum">
              <a:rPr kumimoji="1" lang="ja-JP" altLang="en-US" smtClean="0"/>
              <a:t>‹#›</a:t>
            </a:fld>
            <a:endParaRPr kumimoji="1" lang="ja-JP" altLang="en-US"/>
          </a:p>
        </p:txBody>
      </p:sp>
    </p:spTree>
    <p:extLst>
      <p:ext uri="{BB962C8B-B14F-4D97-AF65-F5344CB8AC3E}">
        <p14:creationId xmlns:p14="http://schemas.microsoft.com/office/powerpoint/2010/main" val="3632889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C365E3D-235B-4CB4-B8FD-8A427904F113}" type="datetimeFigureOut">
              <a:rPr kumimoji="1" lang="ja-JP" altLang="en-US" smtClean="0"/>
              <a:t>2024/3/30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2B4B44-62BC-4427-B65C-423012663806}" type="slidenum">
              <a:rPr kumimoji="1" lang="ja-JP" altLang="en-US" smtClean="0"/>
              <a:t>‹#›</a:t>
            </a:fld>
            <a:endParaRPr kumimoji="1" lang="ja-JP" altLang="en-US"/>
          </a:p>
        </p:txBody>
      </p:sp>
    </p:spTree>
    <p:extLst>
      <p:ext uri="{BB962C8B-B14F-4D97-AF65-F5344CB8AC3E}">
        <p14:creationId xmlns:p14="http://schemas.microsoft.com/office/powerpoint/2010/main" val="2383294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1488" y="527405"/>
            <a:ext cx="5915025" cy="1914702"/>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471488" y="2637014"/>
            <a:ext cx="5915025" cy="6285266"/>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C365E3D-235B-4CB4-B8FD-8A427904F113}" type="datetimeFigureOut">
              <a:rPr kumimoji="1" lang="ja-JP" altLang="en-US" smtClean="0"/>
              <a:t>2024/3/30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2B4B44-62BC-4427-B65C-423012663806}" type="slidenum">
              <a:rPr kumimoji="1" lang="ja-JP" altLang="en-US" smtClean="0"/>
              <a:t>‹#›</a:t>
            </a:fld>
            <a:endParaRPr kumimoji="1" lang="ja-JP" altLang="en-US"/>
          </a:p>
        </p:txBody>
      </p:sp>
    </p:spTree>
    <p:extLst>
      <p:ext uri="{BB962C8B-B14F-4D97-AF65-F5344CB8AC3E}">
        <p14:creationId xmlns:p14="http://schemas.microsoft.com/office/powerpoint/2010/main" val="3701467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a:prstGeom prst="rect">
            <a:avLst/>
          </a:prstGeo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a:prstGeom prst="rect">
            <a:avLst/>
          </a:prstGeo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C365E3D-235B-4CB4-B8FD-8A427904F113}" type="datetimeFigureOut">
              <a:rPr kumimoji="1" lang="ja-JP" altLang="en-US" smtClean="0"/>
              <a:t>2024/3/30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2B4B44-62BC-4427-B65C-423012663806}" type="slidenum">
              <a:rPr kumimoji="1" lang="ja-JP" altLang="en-US" smtClean="0"/>
              <a:t>‹#›</a:t>
            </a:fld>
            <a:endParaRPr kumimoji="1" lang="ja-JP" altLang="en-US"/>
          </a:p>
        </p:txBody>
      </p:sp>
    </p:spTree>
    <p:extLst>
      <p:ext uri="{BB962C8B-B14F-4D97-AF65-F5344CB8AC3E}">
        <p14:creationId xmlns:p14="http://schemas.microsoft.com/office/powerpoint/2010/main" val="2750539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1488" y="527405"/>
            <a:ext cx="5915025" cy="1914702"/>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C365E3D-235B-4CB4-B8FD-8A427904F113}" type="datetimeFigureOut">
              <a:rPr kumimoji="1" lang="ja-JP" altLang="en-US" smtClean="0"/>
              <a:t>2024/3/30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A2B4B44-62BC-4427-B65C-423012663806}" type="slidenum">
              <a:rPr kumimoji="1" lang="ja-JP" altLang="en-US" smtClean="0"/>
              <a:t>‹#›</a:t>
            </a:fld>
            <a:endParaRPr kumimoji="1" lang="ja-JP" altLang="en-US"/>
          </a:p>
        </p:txBody>
      </p:sp>
    </p:spTree>
    <p:extLst>
      <p:ext uri="{BB962C8B-B14F-4D97-AF65-F5344CB8AC3E}">
        <p14:creationId xmlns:p14="http://schemas.microsoft.com/office/powerpoint/2010/main" val="3387915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C365E3D-235B-4CB4-B8FD-8A427904F113}" type="datetimeFigureOut">
              <a:rPr kumimoji="1" lang="ja-JP" altLang="en-US" smtClean="0"/>
              <a:t>2024/3/30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A2B4B44-62BC-4427-B65C-423012663806}" type="slidenum">
              <a:rPr kumimoji="1" lang="ja-JP" altLang="en-US" smtClean="0"/>
              <a:t>‹#›</a:t>
            </a:fld>
            <a:endParaRPr kumimoji="1" lang="ja-JP" altLang="en-US"/>
          </a:p>
        </p:txBody>
      </p:sp>
    </p:spTree>
    <p:extLst>
      <p:ext uri="{BB962C8B-B14F-4D97-AF65-F5344CB8AC3E}">
        <p14:creationId xmlns:p14="http://schemas.microsoft.com/office/powerpoint/2010/main" val="139196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471488" y="527405"/>
            <a:ext cx="5915025" cy="1914702"/>
          </a:xfrm>
          <a:prstGeom prst="rect">
            <a:avLst/>
          </a:prstGeo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C365E3D-235B-4CB4-B8FD-8A427904F113}" type="datetimeFigureOut">
              <a:rPr kumimoji="1" lang="ja-JP" altLang="en-US" smtClean="0"/>
              <a:t>2024/3/30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A2B4B44-62BC-4427-B65C-423012663806}" type="slidenum">
              <a:rPr kumimoji="1" lang="ja-JP" altLang="en-US" smtClean="0"/>
              <a:t>‹#›</a:t>
            </a:fld>
            <a:endParaRPr kumimoji="1" lang="ja-JP" altLang="en-US"/>
          </a:p>
        </p:txBody>
      </p:sp>
    </p:spTree>
    <p:extLst>
      <p:ext uri="{BB962C8B-B14F-4D97-AF65-F5344CB8AC3E}">
        <p14:creationId xmlns:p14="http://schemas.microsoft.com/office/powerpoint/2010/main" val="2403011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365E3D-235B-4CB4-B8FD-8A427904F113}" type="datetimeFigureOut">
              <a:rPr kumimoji="1" lang="ja-JP" altLang="en-US" smtClean="0"/>
              <a:t>2024/3/30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A2B4B44-62BC-4427-B65C-423012663806}" type="slidenum">
              <a:rPr kumimoji="1" lang="ja-JP" altLang="en-US" smtClean="0"/>
              <a:t>‹#›</a:t>
            </a:fld>
            <a:endParaRPr kumimoji="1" lang="ja-JP" altLang="en-US"/>
          </a:p>
        </p:txBody>
      </p:sp>
    </p:spTree>
    <p:extLst>
      <p:ext uri="{BB962C8B-B14F-4D97-AF65-F5344CB8AC3E}">
        <p14:creationId xmlns:p14="http://schemas.microsoft.com/office/powerpoint/2010/main" val="4131875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a:prstGeom prst="rect">
            <a:avLst/>
          </a:prstGeo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C365E3D-235B-4CB4-B8FD-8A427904F113}" type="datetimeFigureOut">
              <a:rPr kumimoji="1" lang="ja-JP" altLang="en-US" smtClean="0"/>
              <a:t>2024/3/30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A2B4B44-62BC-4427-B65C-423012663806}" type="slidenum">
              <a:rPr kumimoji="1" lang="ja-JP" altLang="en-US" smtClean="0"/>
              <a:t>‹#›</a:t>
            </a:fld>
            <a:endParaRPr kumimoji="1" lang="ja-JP" altLang="en-US"/>
          </a:p>
        </p:txBody>
      </p:sp>
    </p:spTree>
    <p:extLst>
      <p:ext uri="{BB962C8B-B14F-4D97-AF65-F5344CB8AC3E}">
        <p14:creationId xmlns:p14="http://schemas.microsoft.com/office/powerpoint/2010/main" val="3892113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a:prstGeom prst="rect">
            <a:avLst/>
          </a:prstGeo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a:prstGeom prst="rect">
            <a:avLst/>
          </a:prstGeo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C365E3D-235B-4CB4-B8FD-8A427904F113}" type="datetimeFigureOut">
              <a:rPr kumimoji="1" lang="ja-JP" altLang="en-US" smtClean="0"/>
              <a:t>2024/3/30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A2B4B44-62BC-4427-B65C-423012663806}" type="slidenum">
              <a:rPr kumimoji="1" lang="ja-JP" altLang="en-US" smtClean="0"/>
              <a:t>‹#›</a:t>
            </a:fld>
            <a:endParaRPr kumimoji="1" lang="ja-JP" altLang="en-US"/>
          </a:p>
        </p:txBody>
      </p:sp>
    </p:spTree>
    <p:extLst>
      <p:ext uri="{BB962C8B-B14F-4D97-AF65-F5344CB8AC3E}">
        <p14:creationId xmlns:p14="http://schemas.microsoft.com/office/powerpoint/2010/main" val="1384008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正方形/長方形 15">
            <a:extLst>
              <a:ext uri="{FF2B5EF4-FFF2-40B4-BE49-F238E27FC236}">
                <a16:creationId xmlns:a16="http://schemas.microsoft.com/office/drawing/2014/main" id="{08ED8917-1FB3-88E2-4145-270BFE6560B5}"/>
              </a:ext>
            </a:extLst>
          </p:cNvPr>
          <p:cNvSpPr/>
          <p:nvPr userDrawn="1"/>
        </p:nvSpPr>
        <p:spPr>
          <a:xfrm>
            <a:off x="164808" y="128259"/>
            <a:ext cx="6528384" cy="2828201"/>
          </a:xfrm>
          <a:prstGeom prst="rect">
            <a:avLst/>
          </a:prstGeom>
          <a:no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B8226956-46C5-75C3-CC67-31D849F679D3}"/>
              </a:ext>
            </a:extLst>
          </p:cNvPr>
          <p:cNvSpPr/>
          <p:nvPr userDrawn="1"/>
        </p:nvSpPr>
        <p:spPr>
          <a:xfrm>
            <a:off x="246743" y="252724"/>
            <a:ext cx="1670547" cy="261610"/>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FC365E3D-235B-4CB4-B8FD-8A427904F113}" type="datetimeFigureOut">
              <a:rPr kumimoji="1" lang="ja-JP" altLang="en-US" smtClean="0"/>
              <a:t>2024/3/30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9A2B4B44-62BC-4427-B65C-423012663806}" type="slidenum">
              <a:rPr kumimoji="1" lang="ja-JP" altLang="en-US" smtClean="0"/>
              <a:t>‹#›</a:t>
            </a:fld>
            <a:endParaRPr kumimoji="1" lang="ja-JP" altLang="en-US"/>
          </a:p>
        </p:txBody>
      </p:sp>
      <p:pic>
        <p:nvPicPr>
          <p:cNvPr id="9" name="図 8" descr="アイコン が含まれている画像&#10;&#10;自動的に生成された説明">
            <a:extLst>
              <a:ext uri="{FF2B5EF4-FFF2-40B4-BE49-F238E27FC236}">
                <a16:creationId xmlns:a16="http://schemas.microsoft.com/office/drawing/2014/main" id="{31BEED0D-8705-948C-E8FA-375B8325717D}"/>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927420" y="3286046"/>
            <a:ext cx="5363768" cy="5760000"/>
          </a:xfrm>
          <a:prstGeom prst="rect">
            <a:avLst/>
          </a:prstGeom>
          <a:ln>
            <a:solidFill>
              <a:schemeClr val="tx1"/>
            </a:solidFill>
            <a:prstDash val="lgDash"/>
          </a:ln>
        </p:spPr>
      </p:pic>
      <p:sp>
        <p:nvSpPr>
          <p:cNvPr id="12" name="テキスト ボックス 11">
            <a:extLst>
              <a:ext uri="{FF2B5EF4-FFF2-40B4-BE49-F238E27FC236}">
                <a16:creationId xmlns:a16="http://schemas.microsoft.com/office/drawing/2014/main" id="{AC0F2EBD-3027-838C-8964-FFD37C89BADC}"/>
              </a:ext>
            </a:extLst>
          </p:cNvPr>
          <p:cNvSpPr txBox="1"/>
          <p:nvPr userDrawn="1"/>
        </p:nvSpPr>
        <p:spPr>
          <a:xfrm>
            <a:off x="81116" y="3162935"/>
            <a:ext cx="630956" cy="246221"/>
          </a:xfrm>
          <a:prstGeom prst="rect">
            <a:avLst/>
          </a:prstGeom>
          <a:noFill/>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キリトリ</a:t>
            </a:r>
            <a:endParaRPr kumimoji="1" lang="ja-JP" altLang="en-US" sz="1100" dirty="0"/>
          </a:p>
        </p:txBody>
      </p:sp>
      <p:sp>
        <p:nvSpPr>
          <p:cNvPr id="14" name="テキスト ボックス 13">
            <a:extLst>
              <a:ext uri="{FF2B5EF4-FFF2-40B4-BE49-F238E27FC236}">
                <a16:creationId xmlns:a16="http://schemas.microsoft.com/office/drawing/2014/main" id="{41E88A3F-4E9B-5FE3-77CC-172302B7711E}"/>
              </a:ext>
            </a:extLst>
          </p:cNvPr>
          <p:cNvSpPr txBox="1"/>
          <p:nvPr userDrawn="1"/>
        </p:nvSpPr>
        <p:spPr>
          <a:xfrm>
            <a:off x="559171" y="3125103"/>
            <a:ext cx="446139" cy="338554"/>
          </a:xfrm>
          <a:prstGeom prst="rect">
            <a:avLst/>
          </a:prstGeom>
          <a:noFill/>
        </p:spPr>
        <p:txBody>
          <a:bodyPr wrap="square">
            <a:spAutoFit/>
          </a:bodyPr>
          <a:lstStyle/>
          <a:p>
            <a:r>
              <a:rPr kumimoji="1" lang="ja-JP" altLang="en-US" sz="1600" dirty="0"/>
              <a:t>✂</a:t>
            </a:r>
            <a:endParaRPr lang="ja-JP" altLang="en-US" sz="1600" dirty="0"/>
          </a:p>
        </p:txBody>
      </p:sp>
      <p:sp>
        <p:nvSpPr>
          <p:cNvPr id="15" name="テキスト ボックス 14">
            <a:extLst>
              <a:ext uri="{FF2B5EF4-FFF2-40B4-BE49-F238E27FC236}">
                <a16:creationId xmlns:a16="http://schemas.microsoft.com/office/drawing/2014/main" id="{0A833E9D-D78F-F056-ED56-9157EC30A313}"/>
              </a:ext>
            </a:extLst>
          </p:cNvPr>
          <p:cNvSpPr txBox="1"/>
          <p:nvPr userDrawn="1"/>
        </p:nvSpPr>
        <p:spPr>
          <a:xfrm>
            <a:off x="246743" y="669945"/>
            <a:ext cx="6364514" cy="2400657"/>
          </a:xfrm>
          <a:prstGeom prst="rect">
            <a:avLst/>
          </a:prstGeom>
          <a:noFill/>
        </p:spPr>
        <p:txBody>
          <a:bodyPr wrap="square" rtlCol="0">
            <a:spAutoFit/>
          </a:bodyPr>
          <a:lstStyle/>
          <a:p>
            <a:r>
              <a:rPr kumimoji="1" lang="ja-JP" altLang="en-US" sz="1000" dirty="0">
                <a:solidFill>
                  <a:schemeClr val="tx1"/>
                </a:solidFill>
                <a:latin typeface="BIZ UDPゴシック" panose="020B0400000000000000" pitchFamily="50" charset="-128"/>
                <a:ea typeface="BIZ UDPゴシック" panose="020B0400000000000000" pitchFamily="50" charset="-128"/>
              </a:rPr>
              <a:t>① スマートフォンなどで撮影した身近なサステナビリティの写真を「写真」と書かれた水色の枠に貼り付けます。</a:t>
            </a:r>
            <a:br>
              <a:rPr kumimoji="1" lang="en-US" altLang="ja-JP" sz="1000" dirty="0">
                <a:solidFill>
                  <a:schemeClr val="tx1"/>
                </a:solidFill>
                <a:latin typeface="BIZ UDPゴシック" panose="020B0400000000000000" pitchFamily="50" charset="-128"/>
                <a:ea typeface="BIZ UDPゴシック" panose="020B0400000000000000" pitchFamily="50" charset="-128"/>
              </a:rPr>
            </a:b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00" dirty="0">
                <a:solidFill>
                  <a:schemeClr val="tx1"/>
                </a:solidFill>
                <a:latin typeface="BIZ UDPゴシック" panose="020B0400000000000000" pitchFamily="50" charset="-128"/>
                <a:ea typeface="BIZ UDPゴシック" panose="020B0400000000000000" pitchFamily="50" charset="-128"/>
              </a:rPr>
              <a:t>② 写真を撮影した場所を中央最上段のテキストボックスに記載してください。 例） ●●駅 で、みーつけた！</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BIZ UDPゴシック" panose="020B0400000000000000" pitchFamily="50" charset="-128"/>
                <a:ea typeface="BIZ UDPゴシック" panose="020B0400000000000000" pitchFamily="50" charset="-128"/>
              </a:rPr>
              <a:t>③ 身近なサステナビリティを見つけた人の名前を右のテキストボックスに記載してください。</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00" dirty="0">
                <a:solidFill>
                  <a:schemeClr val="tx1"/>
                </a:solidFill>
                <a:latin typeface="BIZ UDPゴシック" panose="020B0400000000000000" pitchFamily="50" charset="-128"/>
                <a:ea typeface="BIZ UDPゴシック" panose="020B0400000000000000" pitchFamily="50" charset="-128"/>
              </a:rPr>
              <a:t>④</a:t>
            </a:r>
            <a:r>
              <a:rPr kumimoji="1" lang="en-US" altLang="ja-JP" sz="1000" dirty="0">
                <a:solidFill>
                  <a:schemeClr val="tx1"/>
                </a:solidFill>
                <a:latin typeface="BIZ UDPゴシック" panose="020B0400000000000000" pitchFamily="50" charset="-128"/>
                <a:ea typeface="BIZ UDPゴシック" panose="020B0400000000000000" pitchFamily="50" charset="-128"/>
              </a:rPr>
              <a:t> </a:t>
            </a:r>
            <a:r>
              <a:rPr kumimoji="1" lang="ja-JP" altLang="en-US" sz="1000" dirty="0">
                <a:solidFill>
                  <a:schemeClr val="tx1"/>
                </a:solidFill>
                <a:latin typeface="BIZ UDPゴシック" panose="020B0400000000000000" pitchFamily="50" charset="-128"/>
                <a:ea typeface="BIZ UDPゴシック" panose="020B0400000000000000" pitchFamily="50" charset="-128"/>
              </a:rPr>
              <a:t>「見えてきたこと」の枠に写真に含まれている身近なサステナビリティの説明を記入してください。</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00" dirty="0">
                <a:solidFill>
                  <a:schemeClr val="tx1"/>
                </a:solidFill>
                <a:latin typeface="BIZ UDPゴシック" panose="020B0400000000000000" pitchFamily="50" charset="-128"/>
                <a:ea typeface="BIZ UDPゴシック" panose="020B0400000000000000" pitchFamily="50" charset="-128"/>
              </a:rPr>
              <a:t>⑤ 「宣言」の枠に、写真に関連して、これからあなたが取り組む行動を記入してください。</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00" dirty="0">
                <a:solidFill>
                  <a:schemeClr val="tx1"/>
                </a:solidFill>
                <a:latin typeface="BIZ UDPゴシック" panose="020B0400000000000000" pitchFamily="50" charset="-128"/>
                <a:ea typeface="BIZ UDPゴシック" panose="020B0400000000000000" pitchFamily="50" charset="-128"/>
              </a:rPr>
              <a:t>⑥ 「関連する</a:t>
            </a:r>
            <a:r>
              <a:rPr kumimoji="1" lang="en-US" altLang="ja-JP" sz="1000" dirty="0">
                <a:solidFill>
                  <a:schemeClr val="tx1"/>
                </a:solidFill>
                <a:latin typeface="BIZ UDPゴシック" panose="020B0400000000000000" pitchFamily="50" charset="-128"/>
                <a:ea typeface="BIZ UDPゴシック" panose="020B0400000000000000" pitchFamily="50" charset="-128"/>
              </a:rPr>
              <a:t>SDGs</a:t>
            </a:r>
            <a:r>
              <a:rPr kumimoji="1" lang="ja-JP" altLang="en-US" sz="1000" dirty="0">
                <a:solidFill>
                  <a:schemeClr val="tx1"/>
                </a:solidFill>
                <a:latin typeface="BIZ UDPゴシック" panose="020B0400000000000000" pitchFamily="50" charset="-128"/>
                <a:ea typeface="BIZ UDPゴシック" panose="020B0400000000000000" pitchFamily="50" charset="-128"/>
              </a:rPr>
              <a:t>」の枠に、あなたが写真の内容と関係する思う</a:t>
            </a:r>
            <a:r>
              <a:rPr kumimoji="1" lang="en-US" altLang="ja-JP" sz="1000" dirty="0">
                <a:solidFill>
                  <a:schemeClr val="tx1"/>
                </a:solidFill>
                <a:latin typeface="BIZ UDPゴシック" panose="020B0400000000000000" pitchFamily="50" charset="-128"/>
                <a:ea typeface="BIZ UDPゴシック" panose="020B0400000000000000" pitchFamily="50" charset="-128"/>
              </a:rPr>
              <a:t>SDGs</a:t>
            </a:r>
            <a:r>
              <a:rPr kumimoji="1" lang="ja-JP" altLang="en-US" sz="1000" dirty="0">
                <a:solidFill>
                  <a:schemeClr val="tx1"/>
                </a:solidFill>
                <a:latin typeface="BIZ UDPゴシック" panose="020B0400000000000000" pitchFamily="50" charset="-128"/>
                <a:ea typeface="BIZ UDPゴシック" panose="020B0400000000000000" pitchFamily="50" charset="-128"/>
              </a:rPr>
              <a:t>の目標の番号を記入してください。</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00" dirty="0">
                <a:solidFill>
                  <a:schemeClr val="tx1"/>
                </a:solidFill>
                <a:latin typeface="BIZ UDPゴシック" panose="020B0400000000000000" pitchFamily="50" charset="-128"/>
                <a:ea typeface="BIZ UDPゴシック" panose="020B0400000000000000" pitchFamily="50" charset="-128"/>
              </a:rPr>
              <a:t>⑦ プリンタで印刷し、キリトリ線にしたがってハサミ等で切り取れば、あなただけの</a:t>
            </a:r>
            <a:r>
              <a:rPr kumimoji="1" lang="en-US" altLang="ja-JP" sz="1000" dirty="0">
                <a:solidFill>
                  <a:schemeClr val="tx1"/>
                </a:solidFill>
                <a:latin typeface="BIZ UDPゴシック" panose="020B0400000000000000" pitchFamily="50" charset="-128"/>
                <a:ea typeface="BIZ UDPゴシック" panose="020B0400000000000000" pitchFamily="50" charset="-128"/>
              </a:rPr>
              <a:t>MIJISUS</a:t>
            </a:r>
            <a:r>
              <a:rPr kumimoji="1" lang="ja-JP" altLang="en-US" sz="1000" dirty="0">
                <a:solidFill>
                  <a:schemeClr val="tx1"/>
                </a:solidFill>
                <a:latin typeface="BIZ UDPゴシック" panose="020B0400000000000000" pitchFamily="50" charset="-128"/>
                <a:ea typeface="BIZ UDPゴシック" panose="020B0400000000000000" pitchFamily="50" charset="-128"/>
              </a:rPr>
              <a:t>の完成です！</a:t>
            </a:r>
            <a:br>
              <a:rPr kumimoji="1" lang="en-US" altLang="ja-JP" sz="1000" dirty="0">
                <a:solidFill>
                  <a:schemeClr val="tx1"/>
                </a:solidFill>
                <a:latin typeface="BIZ UDPゴシック" panose="020B0400000000000000" pitchFamily="50" charset="-128"/>
                <a:ea typeface="BIZ UDPゴシック" panose="020B0400000000000000" pitchFamily="50" charset="-128"/>
              </a:rPr>
            </a:br>
            <a:r>
              <a:rPr kumimoji="1" lang="ja-JP" altLang="en-US" sz="1000" dirty="0">
                <a:solidFill>
                  <a:schemeClr val="tx1"/>
                </a:solidFill>
                <a:latin typeface="BIZ UDPゴシック" panose="020B0400000000000000" pitchFamily="50" charset="-128"/>
                <a:ea typeface="BIZ UDPゴシック" panose="020B0400000000000000" pitchFamily="50" charset="-128"/>
              </a:rPr>
              <a:t>　　</a:t>
            </a:r>
            <a:r>
              <a:rPr kumimoji="1" lang="en-US" altLang="ja-JP" sz="1000" dirty="0">
                <a:solidFill>
                  <a:schemeClr val="tx1"/>
                </a:solidFill>
                <a:latin typeface="BIZ UDPゴシック" panose="020B0400000000000000" pitchFamily="50" charset="-128"/>
                <a:ea typeface="BIZ UDPゴシック" panose="020B0400000000000000" pitchFamily="50" charset="-128"/>
              </a:rPr>
              <a:t>※</a:t>
            </a:r>
            <a:r>
              <a:rPr kumimoji="1" lang="ja-JP" altLang="en-US" sz="1000" dirty="0">
                <a:solidFill>
                  <a:schemeClr val="tx1"/>
                </a:solidFill>
                <a:latin typeface="BIZ UDPゴシック" panose="020B0400000000000000" pitchFamily="50" charset="-128"/>
                <a:ea typeface="BIZ UDPゴシック" panose="020B0400000000000000" pitchFamily="50" charset="-128"/>
              </a:rPr>
              <a:t>印刷するサイズは</a:t>
            </a:r>
            <a:r>
              <a:rPr kumimoji="1" lang="en-US" altLang="ja-JP" sz="1000" dirty="0">
                <a:solidFill>
                  <a:schemeClr val="tx1"/>
                </a:solidFill>
                <a:latin typeface="BIZ UDPゴシック" panose="020B0400000000000000" pitchFamily="50" charset="-128"/>
                <a:ea typeface="BIZ UDPゴシック" panose="020B0400000000000000" pitchFamily="50" charset="-128"/>
              </a:rPr>
              <a:t>A4</a:t>
            </a:r>
            <a:r>
              <a:rPr kumimoji="1" lang="ja-JP" altLang="en-US" sz="1000" dirty="0">
                <a:solidFill>
                  <a:schemeClr val="tx1"/>
                </a:solidFill>
                <a:latin typeface="BIZ UDPゴシック" panose="020B0400000000000000" pitchFamily="50" charset="-128"/>
                <a:ea typeface="BIZ UDPゴシック" panose="020B0400000000000000" pitchFamily="50" charset="-128"/>
              </a:rPr>
              <a:t>に設定してください。</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6C4BB5A8-7C41-3D65-CB1B-9823B6AF6578}"/>
              </a:ext>
            </a:extLst>
          </p:cNvPr>
          <p:cNvSpPr txBox="1"/>
          <p:nvPr userDrawn="1"/>
        </p:nvSpPr>
        <p:spPr>
          <a:xfrm>
            <a:off x="246743" y="252724"/>
            <a:ext cx="1767795" cy="261610"/>
          </a:xfrm>
          <a:prstGeom prst="rect">
            <a:avLst/>
          </a:prstGeom>
          <a:noFill/>
        </p:spPr>
        <p:txBody>
          <a:bodyPr wrap="square" rtlCol="0">
            <a:spAutoFit/>
          </a:bodyPr>
          <a:lstStyle/>
          <a:p>
            <a:r>
              <a:rPr kumimoji="1" lang="en-US" altLang="ja-JP" sz="1100" b="1" u="none" dirty="0">
                <a:solidFill>
                  <a:schemeClr val="bg1"/>
                </a:solidFill>
                <a:latin typeface="BIZ UDPゴシック" panose="020B0400000000000000" pitchFamily="50" charset="-128"/>
                <a:ea typeface="BIZ UDPゴシック" panose="020B0400000000000000" pitchFamily="50" charset="-128"/>
              </a:rPr>
              <a:t>MIJISUS</a:t>
            </a:r>
            <a:r>
              <a:rPr kumimoji="1" lang="ja-JP" altLang="en-US" sz="1100" b="1" u="none" dirty="0">
                <a:solidFill>
                  <a:schemeClr val="bg1"/>
                </a:solidFill>
                <a:latin typeface="BIZ UDPゴシック" panose="020B0400000000000000" pitchFamily="50" charset="-128"/>
                <a:ea typeface="BIZ UDPゴシック" panose="020B0400000000000000" pitchFamily="50" charset="-128"/>
              </a:rPr>
              <a:t>のつくりかた</a:t>
            </a:r>
            <a:endParaRPr kumimoji="1" lang="en-US" altLang="ja-JP" sz="1100" b="1" u="none" dirty="0">
              <a:solidFill>
                <a:schemeClr val="bg1"/>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56FD482B-A183-CBE1-C02B-E7B57BFFDED4}"/>
              </a:ext>
            </a:extLst>
          </p:cNvPr>
          <p:cNvSpPr txBox="1"/>
          <p:nvPr userDrawn="1"/>
        </p:nvSpPr>
        <p:spPr>
          <a:xfrm>
            <a:off x="2427494" y="6445784"/>
            <a:ext cx="662293" cy="338554"/>
          </a:xfrm>
          <a:prstGeom prst="rect">
            <a:avLst/>
          </a:prstGeom>
          <a:noFill/>
        </p:spPr>
        <p:txBody>
          <a:bodyPr wrap="square" rtlCol="0">
            <a:spAutoFit/>
          </a:bodyPr>
          <a:lstStyle/>
          <a:p>
            <a:r>
              <a:rPr kumimoji="1" lang="ja-JP" altLang="en-US" sz="1600" b="1" dirty="0">
                <a:solidFill>
                  <a:schemeClr val="bg1">
                    <a:lumMod val="50000"/>
                  </a:schemeClr>
                </a:solidFill>
              </a:rPr>
              <a:t>写真</a:t>
            </a:r>
          </a:p>
        </p:txBody>
      </p:sp>
      <p:sp>
        <p:nvSpPr>
          <p:cNvPr id="3" name="テキスト ボックス 2">
            <a:extLst>
              <a:ext uri="{FF2B5EF4-FFF2-40B4-BE49-F238E27FC236}">
                <a16:creationId xmlns:a16="http://schemas.microsoft.com/office/drawing/2014/main" id="{3C6BC04B-8BA4-1B41-1D5C-360CF54A1BC9}"/>
              </a:ext>
            </a:extLst>
          </p:cNvPr>
          <p:cNvSpPr txBox="1"/>
          <p:nvPr userDrawn="1"/>
        </p:nvSpPr>
        <p:spPr>
          <a:xfrm>
            <a:off x="3788339" y="5760465"/>
            <a:ext cx="1439964" cy="276999"/>
          </a:xfrm>
          <a:prstGeom prst="rect">
            <a:avLst/>
          </a:prstGeom>
          <a:noFill/>
        </p:spPr>
        <p:txBody>
          <a:bodyPr wrap="square" rtlCol="0">
            <a:spAutoFit/>
          </a:bodyPr>
          <a:lstStyle/>
          <a:p>
            <a:r>
              <a:rPr kumimoji="1" lang="ja-JP" altLang="en-US" sz="1200" b="1" dirty="0"/>
              <a:t>見えてきたこと</a:t>
            </a:r>
          </a:p>
        </p:txBody>
      </p:sp>
      <p:sp>
        <p:nvSpPr>
          <p:cNvPr id="7" name="テキスト ボックス 6">
            <a:extLst>
              <a:ext uri="{FF2B5EF4-FFF2-40B4-BE49-F238E27FC236}">
                <a16:creationId xmlns:a16="http://schemas.microsoft.com/office/drawing/2014/main" id="{EFDC224E-9DC2-29A5-5C8D-397CF32292F5}"/>
              </a:ext>
            </a:extLst>
          </p:cNvPr>
          <p:cNvSpPr txBox="1"/>
          <p:nvPr userDrawn="1"/>
        </p:nvSpPr>
        <p:spPr>
          <a:xfrm>
            <a:off x="1574777" y="7486723"/>
            <a:ext cx="579871" cy="276999"/>
          </a:xfrm>
          <a:prstGeom prst="rect">
            <a:avLst/>
          </a:prstGeom>
          <a:noFill/>
        </p:spPr>
        <p:txBody>
          <a:bodyPr wrap="square" rtlCol="0">
            <a:spAutoFit/>
          </a:bodyPr>
          <a:lstStyle/>
          <a:p>
            <a:r>
              <a:rPr kumimoji="1" lang="ja-JP" altLang="en-US" sz="1200" b="1" dirty="0"/>
              <a:t>宣言</a:t>
            </a:r>
          </a:p>
        </p:txBody>
      </p:sp>
      <p:sp>
        <p:nvSpPr>
          <p:cNvPr id="8" name="テキスト ボックス 7">
            <a:extLst>
              <a:ext uri="{FF2B5EF4-FFF2-40B4-BE49-F238E27FC236}">
                <a16:creationId xmlns:a16="http://schemas.microsoft.com/office/drawing/2014/main" id="{30FE99F0-9A75-432B-CE41-3B859ECDE05D}"/>
              </a:ext>
            </a:extLst>
          </p:cNvPr>
          <p:cNvSpPr txBox="1"/>
          <p:nvPr userDrawn="1"/>
        </p:nvSpPr>
        <p:spPr>
          <a:xfrm>
            <a:off x="1574777" y="8063405"/>
            <a:ext cx="1854224" cy="276999"/>
          </a:xfrm>
          <a:prstGeom prst="rect">
            <a:avLst/>
          </a:prstGeom>
          <a:noFill/>
        </p:spPr>
        <p:txBody>
          <a:bodyPr wrap="square" rtlCol="0">
            <a:spAutoFit/>
          </a:bodyPr>
          <a:lstStyle/>
          <a:p>
            <a:r>
              <a:rPr kumimoji="1" lang="ja-JP" altLang="en-US" sz="1200" b="1" dirty="0"/>
              <a:t>関連する</a:t>
            </a:r>
            <a:r>
              <a:rPr kumimoji="1" lang="en-US" altLang="ja-JP" sz="1200" b="1" dirty="0"/>
              <a:t>SDGs</a:t>
            </a:r>
            <a:r>
              <a:rPr kumimoji="1" lang="ja-JP" altLang="en-US" sz="1200" b="1" dirty="0"/>
              <a:t>：</a:t>
            </a:r>
          </a:p>
        </p:txBody>
      </p:sp>
      <p:sp>
        <p:nvSpPr>
          <p:cNvPr id="19" name="テキスト ボックス 18">
            <a:extLst>
              <a:ext uri="{FF2B5EF4-FFF2-40B4-BE49-F238E27FC236}">
                <a16:creationId xmlns:a16="http://schemas.microsoft.com/office/drawing/2014/main" id="{167AC0FF-CA99-45DC-4A9C-0A65A5A61175}"/>
              </a:ext>
            </a:extLst>
          </p:cNvPr>
          <p:cNvSpPr txBox="1"/>
          <p:nvPr userDrawn="1"/>
        </p:nvSpPr>
        <p:spPr>
          <a:xfrm>
            <a:off x="500373" y="9181397"/>
            <a:ext cx="6110884" cy="246221"/>
          </a:xfrm>
          <a:prstGeom prst="rect">
            <a:avLst/>
          </a:prstGeom>
          <a:noFill/>
        </p:spPr>
        <p:txBody>
          <a:bodyPr wrap="square" rtlCol="0">
            <a:spAutoFit/>
          </a:bodyPr>
          <a:lstStyle/>
          <a:p>
            <a:r>
              <a:rPr kumimoji="1" lang="en-US" altLang="ja-JP" sz="1000" dirty="0"/>
              <a:t>MIJISUS</a:t>
            </a:r>
            <a:r>
              <a:rPr kumimoji="1" lang="ja-JP" altLang="en-US" sz="1000" dirty="0"/>
              <a:t>のデザインは、アーティストのキモト ユウコさん（かめおか霧の芸術祭）にご協力頂きました。</a:t>
            </a:r>
          </a:p>
        </p:txBody>
      </p:sp>
    </p:spTree>
    <p:extLst>
      <p:ext uri="{BB962C8B-B14F-4D97-AF65-F5344CB8AC3E}">
        <p14:creationId xmlns:p14="http://schemas.microsoft.com/office/powerpoint/2010/main" val="7480042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20" userDrawn="1">
          <p15:clr>
            <a:srgbClr val="F26B43"/>
          </p15:clr>
        </p15:guide>
        <p15:guide id="2"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506082DB-F65D-EF63-A89F-DBCAE62EB147}"/>
              </a:ext>
            </a:extLst>
          </p:cNvPr>
          <p:cNvSpPr/>
          <p:nvPr/>
        </p:nvSpPr>
        <p:spPr>
          <a:xfrm rot="20996446">
            <a:off x="2674591" y="3563554"/>
            <a:ext cx="931279" cy="226386"/>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lumMod val="95000"/>
                    <a:lumOff val="5000"/>
                  </a:schemeClr>
                </a:solidFill>
              </a:rPr>
              <a:t>場所を記入</a:t>
            </a:r>
          </a:p>
        </p:txBody>
      </p:sp>
      <p:sp>
        <p:nvSpPr>
          <p:cNvPr id="3" name="正方形/長方形 2">
            <a:extLst>
              <a:ext uri="{FF2B5EF4-FFF2-40B4-BE49-F238E27FC236}">
                <a16:creationId xmlns:a16="http://schemas.microsoft.com/office/drawing/2014/main" id="{87B19571-B4C8-B80B-3760-A739174FBE6B}"/>
              </a:ext>
            </a:extLst>
          </p:cNvPr>
          <p:cNvSpPr/>
          <p:nvPr/>
        </p:nvSpPr>
        <p:spPr>
          <a:xfrm>
            <a:off x="5055931" y="4161273"/>
            <a:ext cx="471949" cy="30971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lumMod val="95000"/>
                    <a:lumOff val="5000"/>
                  </a:schemeClr>
                </a:solidFill>
              </a:rPr>
              <a:t>名前</a:t>
            </a:r>
          </a:p>
        </p:txBody>
      </p:sp>
      <p:sp>
        <p:nvSpPr>
          <p:cNvPr id="4" name="正方形/長方形 3">
            <a:extLst>
              <a:ext uri="{FF2B5EF4-FFF2-40B4-BE49-F238E27FC236}">
                <a16:creationId xmlns:a16="http://schemas.microsoft.com/office/drawing/2014/main" id="{B3F43BFB-B274-A82B-2662-9B3B77A655C1}"/>
              </a:ext>
            </a:extLst>
          </p:cNvPr>
          <p:cNvSpPr/>
          <p:nvPr/>
        </p:nvSpPr>
        <p:spPr>
          <a:xfrm>
            <a:off x="3826592" y="6021027"/>
            <a:ext cx="2116394" cy="129294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lumMod val="95000"/>
                    <a:lumOff val="5000"/>
                  </a:schemeClr>
                </a:solidFill>
              </a:rPr>
              <a:t>写真の中であなたが見つけた「身近なサステナビリティ」の説明を記入してください。</a:t>
            </a:r>
          </a:p>
        </p:txBody>
      </p:sp>
      <p:sp>
        <p:nvSpPr>
          <p:cNvPr id="5" name="正方形/長方形 4">
            <a:extLst>
              <a:ext uri="{FF2B5EF4-FFF2-40B4-BE49-F238E27FC236}">
                <a16:creationId xmlns:a16="http://schemas.microsoft.com/office/drawing/2014/main" id="{4420CE81-955E-8644-19CA-C6DCFBB2A4F2}"/>
              </a:ext>
            </a:extLst>
          </p:cNvPr>
          <p:cNvSpPr/>
          <p:nvPr/>
        </p:nvSpPr>
        <p:spPr>
          <a:xfrm>
            <a:off x="1573162" y="7678992"/>
            <a:ext cx="3254477" cy="329382"/>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lumMod val="95000"/>
                    <a:lumOff val="5000"/>
                  </a:schemeClr>
                </a:solidFill>
              </a:rPr>
              <a:t>写真に関連してあなたが行う行動を一言で記入</a:t>
            </a:r>
          </a:p>
        </p:txBody>
      </p:sp>
      <p:sp>
        <p:nvSpPr>
          <p:cNvPr id="6" name="正方形/長方形 5">
            <a:extLst>
              <a:ext uri="{FF2B5EF4-FFF2-40B4-BE49-F238E27FC236}">
                <a16:creationId xmlns:a16="http://schemas.microsoft.com/office/drawing/2014/main" id="{D8F200FD-1545-04E6-7A20-DBF111FC816E}"/>
              </a:ext>
            </a:extLst>
          </p:cNvPr>
          <p:cNvSpPr/>
          <p:nvPr/>
        </p:nvSpPr>
        <p:spPr>
          <a:xfrm>
            <a:off x="2790852" y="8116324"/>
            <a:ext cx="1767348" cy="16223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lumMod val="95000"/>
                    <a:lumOff val="5000"/>
                  </a:schemeClr>
                </a:solidFill>
              </a:rPr>
              <a:t>目標の番号を記入</a:t>
            </a:r>
          </a:p>
        </p:txBody>
      </p:sp>
    </p:spTree>
    <p:extLst>
      <p:ext uri="{BB962C8B-B14F-4D97-AF65-F5344CB8AC3E}">
        <p14:creationId xmlns:p14="http://schemas.microsoft.com/office/powerpoint/2010/main" val="59136215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222</TotalTime>
  <Words>40</Words>
  <Application>Microsoft Office PowerPoint</Application>
  <PresentationFormat>A4 210 x 297 mm</PresentationFormat>
  <Paragraphs>5</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BIZ UDPゴシック</vt:lpstr>
      <vt:lpstr>Aptos</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Cosmo Takagi</dc:creator>
  <cp:lastModifiedBy>Cosmo Takagi</cp:lastModifiedBy>
  <cp:revision>11</cp:revision>
  <cp:lastPrinted>2024-03-29T14:05:36Z</cp:lastPrinted>
  <dcterms:created xsi:type="dcterms:W3CDTF">2024-03-29T13:05:45Z</dcterms:created>
  <dcterms:modified xsi:type="dcterms:W3CDTF">2024-03-29T23:47:04Z</dcterms:modified>
</cp:coreProperties>
</file>